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68" r:id="rId5"/>
    <p:sldId id="270" r:id="rId6"/>
    <p:sldId id="271" r:id="rId7"/>
    <p:sldId id="275" r:id="rId8"/>
    <p:sldId id="272" r:id="rId9"/>
    <p:sldId id="284" r:id="rId10"/>
    <p:sldId id="277" r:id="rId11"/>
    <p:sldId id="278" r:id="rId12"/>
    <p:sldId id="276" r:id="rId13"/>
    <p:sldId id="280" r:id="rId14"/>
    <p:sldId id="281" r:id="rId15"/>
    <p:sldId id="282" r:id="rId16"/>
    <p:sldId id="283" r:id="rId17"/>
    <p:sldId id="258" r:id="rId18"/>
    <p:sldId id="265" r:id="rId19"/>
    <p:sldId id="279" r:id="rId20"/>
  </p:sldIdLst>
  <p:sldSz cx="9144000" cy="6858000" type="screen4x3"/>
  <p:notesSz cx="6858000" cy="9144000"/>
  <p:embeddedFontLst>
    <p:embeddedFont>
      <p:font typeface="210 앱굴림 L" panose="02020603020101020101" pitchFamily="18" charset="-127"/>
      <p:regular r:id="rId21"/>
    </p:embeddedFont>
    <p:embeddedFont>
      <p:font typeface="a꽃밭에서" panose="02020600000000000000" pitchFamily="18" charset="-127"/>
      <p:regular r:id="rId22"/>
    </p:embeddedFont>
    <p:embeddedFont>
      <p:font typeface="나눔바른고딕" panose="020B0600000101010101" charset="-127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DX새마을B" panose="02010606000101010101" pitchFamily="2" charset="-127"/>
      <p:regular r:id="rId27"/>
    </p:embeddedFont>
    <p:embeddedFont>
      <p:font typeface="DX아기사랑B" panose="02010606000101010101" pitchFamily="2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CB7F"/>
    <a:srgbClr val="B2CB75"/>
    <a:srgbClr val="62FFCB"/>
    <a:srgbClr val="D7CA1F"/>
    <a:srgbClr val="E5DA4D"/>
    <a:srgbClr val="EDE687"/>
    <a:srgbClr val="A2E2E0"/>
    <a:srgbClr val="53C9C6"/>
    <a:srgbClr val="79D5D3"/>
    <a:srgbClr val="6AC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 autoAdjust="0"/>
    <p:restoredTop sz="94700" autoAdjust="0"/>
  </p:normalViewPr>
  <p:slideViewPr>
    <p:cSldViewPr>
      <p:cViewPr varScale="1">
        <p:scale>
          <a:sx n="83" d="100"/>
          <a:sy n="83" d="100"/>
        </p:scale>
        <p:origin x="73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D5D1D-27F9-4FE9-8029-0612A4601ED4}" type="datetimeFigureOut">
              <a:rPr lang="ko-KR" altLang="en-US" smtClean="0"/>
              <a:t>2017-05-28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FC3FA-ECAC-4E4A-8EDE-112A4F8FBD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87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D5D1D-27F9-4FE9-8029-0612A4601ED4}" type="datetimeFigureOut">
              <a:rPr lang="ko-KR" altLang="en-US" smtClean="0"/>
              <a:t>2017-05-28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FC3FA-ECAC-4E4A-8EDE-112A4F8FBD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624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D5D1D-27F9-4FE9-8029-0612A4601ED4}" type="datetimeFigureOut">
              <a:rPr lang="ko-KR" altLang="en-US" smtClean="0"/>
              <a:t>2017-05-28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FC3FA-ECAC-4E4A-8EDE-112A4F8FBD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06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D5D1D-27F9-4FE9-8029-0612A4601ED4}" type="datetimeFigureOut">
              <a:rPr lang="ko-KR" altLang="en-US" smtClean="0"/>
              <a:t>2017-05-28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FC3FA-ECAC-4E4A-8EDE-112A4F8FBD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97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D5D1D-27F9-4FE9-8029-0612A4601ED4}" type="datetimeFigureOut">
              <a:rPr lang="ko-KR" altLang="en-US" smtClean="0"/>
              <a:t>2017-05-28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FC3FA-ECAC-4E4A-8EDE-112A4F8FBD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49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D5D1D-27F9-4FE9-8029-0612A4601ED4}" type="datetimeFigureOut">
              <a:rPr lang="ko-KR" altLang="en-US" smtClean="0"/>
              <a:t>2017-05-28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FC3FA-ECAC-4E4A-8EDE-112A4F8FBD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431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D5D1D-27F9-4FE9-8029-0612A4601ED4}" type="datetimeFigureOut">
              <a:rPr lang="ko-KR" altLang="en-US" smtClean="0"/>
              <a:t>2017-05-28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FC3FA-ECAC-4E4A-8EDE-112A4F8FBD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655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D5D1D-27F9-4FE9-8029-0612A4601ED4}" type="datetimeFigureOut">
              <a:rPr lang="ko-KR" altLang="en-US" smtClean="0"/>
              <a:t>2017-05-28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FC3FA-ECAC-4E4A-8EDE-112A4F8FBD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228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D5D1D-27F9-4FE9-8029-0612A4601ED4}" type="datetimeFigureOut">
              <a:rPr lang="ko-KR" altLang="en-US" smtClean="0"/>
              <a:t>2017-05-28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FC3FA-ECAC-4E4A-8EDE-112A4F8FBD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89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D5D1D-27F9-4FE9-8029-0612A4601ED4}" type="datetimeFigureOut">
              <a:rPr lang="ko-KR" altLang="en-US" smtClean="0"/>
              <a:t>2017-05-28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FC3FA-ECAC-4E4A-8EDE-112A4F8FBD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487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D5D1D-27F9-4FE9-8029-0612A4601ED4}" type="datetimeFigureOut">
              <a:rPr lang="ko-KR" altLang="en-US" smtClean="0"/>
              <a:t>2017-05-28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FC3FA-ECAC-4E4A-8EDE-112A4F8FBD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17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D5D1D-27F9-4FE9-8029-0612A4601ED4}" type="datetimeFigureOut">
              <a:rPr lang="ko-KR" altLang="en-US" smtClean="0"/>
              <a:t>2017-05-28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FC3FA-ECAC-4E4A-8EDE-112A4F8FBD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0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4.wdp"/><Relationship Id="rId12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hyperlink" Target="https://returntofarm.github.io/" TargetMode="External"/><Relationship Id="rId5" Type="http://schemas.microsoft.com/office/2007/relationships/hdphoto" Target="../media/hdphoto3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097868" y="2133238"/>
            <a:ext cx="6948264" cy="2382813"/>
            <a:chOff x="1097868" y="1816499"/>
            <a:chExt cx="6948264" cy="2382813"/>
          </a:xfrm>
        </p:grpSpPr>
        <p:sp>
          <p:nvSpPr>
            <p:cNvPr id="29" name="TextBox 28"/>
            <p:cNvSpPr txBox="1"/>
            <p:nvPr/>
          </p:nvSpPr>
          <p:spPr>
            <a:xfrm>
              <a:off x="2087724" y="3365637"/>
              <a:ext cx="4968552" cy="360040"/>
            </a:xfrm>
            <a:prstGeom prst="rect">
              <a:avLst/>
            </a:prstGeom>
            <a:noFill/>
            <a:effectLst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16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귀농인을</a:t>
              </a:r>
              <a:r>
                <a:rPr lang="ko-KR" altLang="en-US" sz="16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 위한 패키지를 제공합니다</a:t>
              </a:r>
              <a:r>
                <a:rPr lang="en-US" altLang="ko-KR" sz="16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.</a:t>
              </a:r>
              <a:endPara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1816499"/>
              <a:ext cx="6192688" cy="756084"/>
            </a:xfrm>
            <a:prstGeom prst="rect">
              <a:avLst/>
            </a:prstGeom>
            <a:noFill/>
            <a:effectLst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ko-KR" sz="8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You</a:t>
              </a:r>
              <a:r>
                <a:rPr lang="ko-KR" altLang="en-US" sz="8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귀농</a:t>
              </a:r>
              <a:r>
                <a:rPr lang="ko-KR" altLang="en-US" sz="8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DX아기사랑B" panose="02010606000101010101" pitchFamily="2" charset="-127"/>
                  <a:ea typeface="DX아기사랑B" panose="02010606000101010101" pitchFamily="2" charset="-127"/>
                </a:rPr>
                <a:t> </a:t>
              </a:r>
              <a:endParaRPr lang="en-US" altLang="ko-KR" sz="8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X아기사랑B" panose="02010606000101010101" pitchFamily="2" charset="-127"/>
                <a:ea typeface="DX아기사랑B" panose="02010606000101010101" pitchFamily="2" charset="-127"/>
              </a:endParaRPr>
            </a:p>
            <a:p>
              <a:pPr algn="ctr"/>
              <a:r>
                <a:rPr lang="ko-KR" altLang="en-US" sz="6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 </a:t>
              </a:r>
              <a:endParaRPr lang="en-US" altLang="ko-KR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꽃밭에서" panose="02020600000000000000" pitchFamily="18" charset="-127"/>
                <a:ea typeface="a꽃밭에서" panose="02020600000000000000" pitchFamily="18" charset="-127"/>
              </a:endParaRPr>
            </a:p>
            <a:p>
              <a:pPr algn="ctr"/>
              <a:r>
                <a:rPr lang="ko-KR" altLang="en-US" sz="6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DX새마을B" panose="02010606000101010101" pitchFamily="2" charset="-127"/>
                  <a:ea typeface="DX새마을B" panose="02010606000101010101" pitchFamily="2" charset="-127"/>
                </a:rPr>
                <a:t> </a:t>
              </a:r>
              <a:endParaRPr lang="en-US" altLang="ko-KR" sz="6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X새마을B" panose="02010606000101010101" pitchFamily="2" charset="-127"/>
                <a:ea typeface="DX새마을B" panose="02010606000101010101" pitchFamily="2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097868" y="3953091"/>
              <a:ext cx="694826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ko-KR" altLang="en-US" sz="1000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600318" y="5301208"/>
            <a:ext cx="1943364" cy="466575"/>
            <a:chOff x="3420725" y="4964421"/>
            <a:chExt cx="1943364" cy="466575"/>
          </a:xfrm>
        </p:grpSpPr>
        <p:sp>
          <p:nvSpPr>
            <p:cNvPr id="12" name="직사각형 23"/>
            <p:cNvSpPr/>
            <p:nvPr/>
          </p:nvSpPr>
          <p:spPr>
            <a:xfrm>
              <a:off x="3420725" y="4964421"/>
              <a:ext cx="1943364" cy="466575"/>
            </a:xfrm>
            <a:custGeom>
              <a:avLst/>
              <a:gdLst/>
              <a:ahLst/>
              <a:cxnLst/>
              <a:rect l="l" t="t" r="r" b="b"/>
              <a:pathLst>
                <a:path w="2302553" h="552811">
                  <a:moveTo>
                    <a:pt x="277149" y="0"/>
                  </a:moveTo>
                  <a:lnTo>
                    <a:pt x="856990" y="0"/>
                  </a:lnTo>
                  <a:lnTo>
                    <a:pt x="1445563" y="0"/>
                  </a:lnTo>
                  <a:lnTo>
                    <a:pt x="2025404" y="0"/>
                  </a:lnTo>
                  <a:cubicBezTo>
                    <a:pt x="2178454" y="0"/>
                    <a:pt x="2302553" y="123743"/>
                    <a:pt x="2302553" y="276406"/>
                  </a:cubicBezTo>
                  <a:cubicBezTo>
                    <a:pt x="2302553" y="429068"/>
                    <a:pt x="2178454" y="552811"/>
                    <a:pt x="2025404" y="552811"/>
                  </a:cubicBezTo>
                  <a:lnTo>
                    <a:pt x="1445563" y="552811"/>
                  </a:lnTo>
                  <a:lnTo>
                    <a:pt x="856990" y="552811"/>
                  </a:lnTo>
                  <a:lnTo>
                    <a:pt x="277149" y="552811"/>
                  </a:lnTo>
                  <a:cubicBezTo>
                    <a:pt x="124099" y="552811"/>
                    <a:pt x="0" y="429068"/>
                    <a:pt x="0" y="276406"/>
                  </a:cubicBezTo>
                  <a:cubicBezTo>
                    <a:pt x="0" y="123743"/>
                    <a:pt x="124099" y="0"/>
                    <a:pt x="2771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59436" y="5059209"/>
              <a:ext cx="8659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시작합니다</a:t>
              </a:r>
              <a:endParaRPr lang="ko-KR" altLang="en-US" sz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634115" y="5817546"/>
            <a:ext cx="2512302" cy="769441"/>
            <a:chOff x="3557798" y="1536776"/>
            <a:chExt cx="2512302" cy="769441"/>
          </a:xfrm>
        </p:grpSpPr>
        <p:sp>
          <p:nvSpPr>
            <p:cNvPr id="11" name="직사각형 10"/>
            <p:cNvSpPr/>
            <p:nvPr/>
          </p:nvSpPr>
          <p:spPr>
            <a:xfrm>
              <a:off x="4277878" y="1536776"/>
              <a:ext cx="179222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You</a:t>
              </a:r>
              <a:r>
                <a:rPr lang="ko-KR" altLang="en-US" sz="4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귀농</a:t>
              </a:r>
              <a:r>
                <a:rPr lang="ko-KR" altLang="en-US" sz="4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DX아기사랑B" panose="02010606000101010101" pitchFamily="2" charset="-127"/>
                  <a:ea typeface="DX아기사랑B" panose="02010606000101010101" pitchFamily="2" charset="-127"/>
                </a:rPr>
                <a:t> </a:t>
              </a:r>
              <a:endParaRPr lang="en-US" altLang="ko-KR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X아기사랑B" panose="02010606000101010101" pitchFamily="2" charset="-127"/>
                <a:ea typeface="DX아기사랑B" panose="02010606000101010101" pitchFamily="2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7798" y="1567690"/>
              <a:ext cx="720080" cy="72008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104" y="4197416"/>
            <a:ext cx="1103792" cy="11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5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-1" y="4266980"/>
            <a:ext cx="9143999" cy="16637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눈물 방울 18"/>
          <p:cNvSpPr/>
          <p:nvPr/>
        </p:nvSpPr>
        <p:spPr>
          <a:xfrm>
            <a:off x="6084168" y="4471575"/>
            <a:ext cx="2674724" cy="1296144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4679" y="404664"/>
            <a:ext cx="4629369" cy="55806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바른고딕" pitchFamily="50" charset="-127"/>
                <a:ea typeface="나눔바른고딕" pitchFamily="50" charset="-127"/>
              </a:rPr>
              <a:t>BUSINESS MODEL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4679" y="980728"/>
            <a:ext cx="6933626" cy="28803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11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귀농인을</a:t>
            </a: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위한 패키지를 제공합니다</a:t>
            </a:r>
            <a:r>
              <a:rPr lang="en-US" altLang="ko-KR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en-US" altLang="ko-KR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385107" y="6173343"/>
            <a:ext cx="837378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520596" y="1628800"/>
            <a:ext cx="8238296" cy="2679732"/>
            <a:chOff x="755576" y="1202544"/>
            <a:chExt cx="8238296" cy="267973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232" y="1548636"/>
              <a:ext cx="2333640" cy="233364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1945571"/>
              <a:ext cx="1539771" cy="153977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5915" y="1959372"/>
              <a:ext cx="1512168" cy="1512168"/>
            </a:xfrm>
            <a:prstGeom prst="rect">
              <a:avLst/>
            </a:prstGeom>
          </p:spPr>
        </p:pic>
        <p:sp>
          <p:nvSpPr>
            <p:cNvPr id="6" name="오른쪽 화살표 5"/>
            <p:cNvSpPr/>
            <p:nvPr/>
          </p:nvSpPr>
          <p:spPr>
            <a:xfrm>
              <a:off x="2537581" y="2499432"/>
              <a:ext cx="1008112" cy="43204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오른쪽 화살표 12"/>
            <p:cNvSpPr/>
            <p:nvPr/>
          </p:nvSpPr>
          <p:spPr>
            <a:xfrm>
              <a:off x="5662527" y="2499432"/>
              <a:ext cx="1008112" cy="43204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병합 8"/>
            <p:cNvSpPr/>
            <p:nvPr/>
          </p:nvSpPr>
          <p:spPr>
            <a:xfrm>
              <a:off x="2757091" y="1890770"/>
              <a:ext cx="413853" cy="1524247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7569" y="1202544"/>
              <a:ext cx="927704" cy="927704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695215" y="4759441"/>
            <a:ext cx="1236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15%</a:t>
            </a:r>
            <a:endParaRPr lang="ko-KR" altLang="en-US" sz="36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64004" y="4113161"/>
            <a:ext cx="3906215" cy="1938892"/>
            <a:chOff x="1342037" y="4086418"/>
            <a:chExt cx="3906215" cy="193889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2037" y="4086418"/>
              <a:ext cx="2493631" cy="1938892"/>
            </a:xfrm>
            <a:prstGeom prst="rect">
              <a:avLst/>
            </a:prstGeom>
          </p:spPr>
        </p:pic>
        <p:sp>
          <p:nvSpPr>
            <p:cNvPr id="16" name="순서도: 병합 15"/>
            <p:cNvSpPr/>
            <p:nvPr/>
          </p:nvSpPr>
          <p:spPr>
            <a:xfrm rot="16200000">
              <a:off x="3742595" y="4379321"/>
              <a:ext cx="1598730" cy="1412584"/>
            </a:xfrm>
            <a:prstGeom prst="flowChartMerg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588224" y="4820996"/>
            <a:ext cx="2170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825,000</a:t>
            </a:r>
            <a:r>
              <a:rPr lang="ko-KR" altLang="en-US" sz="2800" dirty="0" smtClean="0"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원</a:t>
            </a:r>
            <a:endParaRPr lang="ko-KR" altLang="en-US" sz="2800" dirty="0">
              <a:solidFill>
                <a:schemeClr val="accent3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7164288" y="6165303"/>
            <a:ext cx="1841852" cy="584777"/>
            <a:chOff x="4088551" y="1536776"/>
            <a:chExt cx="1716156" cy="556590"/>
          </a:xfrm>
        </p:grpSpPr>
        <p:sp>
          <p:nvSpPr>
            <p:cNvPr id="27" name="직사각형 26"/>
            <p:cNvSpPr/>
            <p:nvPr/>
          </p:nvSpPr>
          <p:spPr>
            <a:xfrm>
              <a:off x="4543267" y="1536776"/>
              <a:ext cx="1261440" cy="556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You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귀농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DX아기사랑B" panose="02010606000101010101" pitchFamily="2" charset="-127"/>
                  <a:ea typeface="DX아기사랑B" panose="02010606000101010101" pitchFamily="2" charset="-127"/>
                </a:rPr>
                <a:t> </a:t>
              </a:r>
              <a:endPara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DX아기사랑B" panose="02010606000101010101" pitchFamily="2" charset="-127"/>
                <a:ea typeface="DX아기사랑B" panose="02010606000101010101" pitchFamily="2" charset="-127"/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551" y="1619406"/>
              <a:ext cx="473960" cy="47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768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-1" y="4266980"/>
            <a:ext cx="9143999" cy="16637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4679" y="404664"/>
            <a:ext cx="4629369" cy="55806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바른고딕" pitchFamily="50" charset="-127"/>
                <a:ea typeface="나눔바른고딕" pitchFamily="50" charset="-127"/>
              </a:rPr>
              <a:t>BUSINESS MODEL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4679" y="980728"/>
            <a:ext cx="6933626" cy="28803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11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귀농인을</a:t>
            </a: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위한 패키지를 제공합니다</a:t>
            </a:r>
            <a:r>
              <a:rPr lang="en-US" altLang="ko-KR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en-US" altLang="ko-KR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385107" y="6173343"/>
            <a:ext cx="837378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93" y="1789915"/>
            <a:ext cx="2333640" cy="23336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826" y="2248228"/>
            <a:ext cx="1539771" cy="153977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2492248" y="2740711"/>
            <a:ext cx="1008112" cy="43204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5792115" y="2740711"/>
            <a:ext cx="1008112" cy="43204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5792115" y="1360183"/>
            <a:ext cx="927704" cy="2212473"/>
            <a:chOff x="5420680" y="1637982"/>
            <a:chExt cx="927704" cy="2212473"/>
          </a:xfrm>
        </p:grpSpPr>
        <p:sp>
          <p:nvSpPr>
            <p:cNvPr id="9" name="순서도: 병합 8"/>
            <p:cNvSpPr/>
            <p:nvPr/>
          </p:nvSpPr>
          <p:spPr>
            <a:xfrm>
              <a:off x="5680202" y="2326208"/>
              <a:ext cx="413853" cy="1524247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680" y="1637982"/>
              <a:ext cx="927704" cy="92770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749" y="2071754"/>
            <a:ext cx="1695594" cy="16955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" y="4048765"/>
            <a:ext cx="4487070" cy="191448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39" y="4073670"/>
            <a:ext cx="4486318" cy="1891174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7164288" y="6165303"/>
            <a:ext cx="1841852" cy="584777"/>
            <a:chOff x="4088551" y="1536776"/>
            <a:chExt cx="1716156" cy="556590"/>
          </a:xfrm>
        </p:grpSpPr>
        <p:sp>
          <p:nvSpPr>
            <p:cNvPr id="28" name="직사각형 27"/>
            <p:cNvSpPr/>
            <p:nvPr/>
          </p:nvSpPr>
          <p:spPr>
            <a:xfrm>
              <a:off x="4543267" y="1536776"/>
              <a:ext cx="1261440" cy="556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You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귀농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DX아기사랑B" panose="02010606000101010101" pitchFamily="2" charset="-127"/>
                  <a:ea typeface="DX아기사랑B" panose="02010606000101010101" pitchFamily="2" charset="-127"/>
                </a:rPr>
                <a:t> </a:t>
              </a:r>
              <a:endPara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DX아기사랑B" panose="02010606000101010101" pitchFamily="2" charset="-127"/>
                <a:ea typeface="DX아기사랑B" panose="02010606000101010101" pitchFamily="2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551" y="1619406"/>
              <a:ext cx="473960" cy="47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524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1" y="1412776"/>
            <a:ext cx="9143999" cy="45179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4679" y="404664"/>
            <a:ext cx="4629369" cy="55806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바른고딕" pitchFamily="50" charset="-127"/>
                <a:ea typeface="나눔바른고딕" pitchFamily="50" charset="-127"/>
              </a:rPr>
              <a:t>PLAN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4679" y="980728"/>
            <a:ext cx="6933626" cy="28803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11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귀농인을</a:t>
            </a: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위한 패키지를 제공합니다</a:t>
            </a:r>
            <a:r>
              <a:rPr lang="en-US" altLang="ko-KR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en-US" altLang="ko-KR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385107" y="6173343"/>
            <a:ext cx="837378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65792"/>
            <a:ext cx="5124949" cy="4211953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195736" y="2762456"/>
            <a:ext cx="32403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835696" y="3015424"/>
            <a:ext cx="26642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7164288" y="6165303"/>
            <a:ext cx="1841852" cy="584777"/>
            <a:chOff x="4088551" y="1536776"/>
            <a:chExt cx="1716156" cy="556590"/>
          </a:xfrm>
        </p:grpSpPr>
        <p:sp>
          <p:nvSpPr>
            <p:cNvPr id="40" name="직사각형 39"/>
            <p:cNvSpPr/>
            <p:nvPr/>
          </p:nvSpPr>
          <p:spPr>
            <a:xfrm>
              <a:off x="4543267" y="1536776"/>
              <a:ext cx="1261440" cy="556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You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귀농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DX아기사랑B" panose="02010606000101010101" pitchFamily="2" charset="-127"/>
                  <a:ea typeface="DX아기사랑B" panose="02010606000101010101" pitchFamily="2" charset="-127"/>
                </a:rPr>
                <a:t> </a:t>
              </a:r>
              <a:endPara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DX아기사랑B" panose="02010606000101010101" pitchFamily="2" charset="-127"/>
                <a:ea typeface="DX아기사랑B" panose="02010606000101010101" pitchFamily="2" charset="-127"/>
              </a:endParaRPr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551" y="1619406"/>
              <a:ext cx="473960" cy="47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717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1" y="1412776"/>
            <a:ext cx="9143999" cy="45179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4679" y="404664"/>
            <a:ext cx="4629369" cy="55806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바른고딕" pitchFamily="50" charset="-127"/>
                <a:ea typeface="나눔바른고딕" pitchFamily="50" charset="-127"/>
              </a:rPr>
              <a:t>PLAN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4679" y="980728"/>
            <a:ext cx="6933626" cy="28803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11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귀농인을</a:t>
            </a: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위한 패키지를 제공합니다</a:t>
            </a:r>
            <a:r>
              <a:rPr lang="en-US" altLang="ko-KR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en-US" altLang="ko-KR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385107" y="6173343"/>
            <a:ext cx="8373785" cy="360040"/>
            <a:chOff x="385108" y="5517232"/>
            <a:chExt cx="8373785" cy="360040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385108" y="5517232"/>
              <a:ext cx="837378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6372200" y="5589240"/>
              <a:ext cx="2386693" cy="288032"/>
            </a:xfrm>
            <a:prstGeom prst="rect">
              <a:avLst/>
            </a:prstGeom>
            <a:noFill/>
            <a:effectLst/>
          </p:spPr>
          <p:txBody>
            <a:bodyPr wrap="square" rtlCol="0">
              <a:noAutofit/>
            </a:bodyPr>
            <a:lstStyle/>
            <a:p>
              <a:pPr algn="r"/>
              <a:r>
                <a:rPr lang="en-US" altLang="ko-KR" sz="1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D7CA1F"/>
                  </a:solidFill>
                  <a:latin typeface="나눔바른고딕" pitchFamily="50" charset="-127"/>
                  <a:ea typeface="나눔바른고딕" pitchFamily="50" charset="-127"/>
                </a:rPr>
                <a:t>04</a:t>
              </a:r>
              <a:r>
                <a:rPr lang="en-US" altLang="ko-KR" sz="1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1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ㅣ</a:t>
              </a:r>
              <a:r>
                <a:rPr lang="en-US" altLang="ko-KR" sz="1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en-US" altLang="ko-KR" sz="1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10</a:t>
              </a:r>
              <a:r>
                <a:rPr lang="ko-KR" altLang="en-US" sz="1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　　</a:t>
              </a:r>
              <a:r>
                <a:rPr lang="en-US" altLang="ko-KR" sz="1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Presentation Template</a:t>
              </a:r>
            </a:p>
            <a:p>
              <a:pPr algn="r"/>
              <a:endParaRPr lang="en-US" altLang="ko-KR" sz="9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10178"/>
            <a:ext cx="7414019" cy="39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1" y="1412776"/>
            <a:ext cx="9143999" cy="45179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4679" y="404664"/>
            <a:ext cx="4629369" cy="55806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바른고딕" pitchFamily="50" charset="-127"/>
                <a:ea typeface="나눔바른고딕" pitchFamily="50" charset="-127"/>
              </a:rPr>
              <a:t>PLAN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4679" y="980728"/>
            <a:ext cx="6933626" cy="28803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11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귀농인을</a:t>
            </a: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위한 패키지를 제공합니다</a:t>
            </a:r>
            <a:r>
              <a:rPr lang="en-US" altLang="ko-KR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en-US" altLang="ko-KR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385107" y="6173343"/>
            <a:ext cx="837378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74679" y="1628800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유통처</a:t>
            </a:r>
            <a:r>
              <a:rPr lang="ko-KR" altLang="en-US" sz="2400" dirty="0" smtClean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확보</a:t>
            </a:r>
            <a:endParaRPr lang="ko-KR" altLang="en-US" sz="24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15" y="2270847"/>
            <a:ext cx="6479566" cy="3141607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7164288" y="6165303"/>
            <a:ext cx="1841852" cy="584777"/>
            <a:chOff x="4088551" y="1536776"/>
            <a:chExt cx="1716156" cy="556590"/>
          </a:xfrm>
        </p:grpSpPr>
        <p:sp>
          <p:nvSpPr>
            <p:cNvPr id="13" name="직사각형 12"/>
            <p:cNvSpPr/>
            <p:nvPr/>
          </p:nvSpPr>
          <p:spPr>
            <a:xfrm>
              <a:off x="4543267" y="1536776"/>
              <a:ext cx="1261440" cy="556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You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귀농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DX아기사랑B" panose="02010606000101010101" pitchFamily="2" charset="-127"/>
                  <a:ea typeface="DX아기사랑B" panose="02010606000101010101" pitchFamily="2" charset="-127"/>
                </a:rPr>
                <a:t> </a:t>
              </a:r>
              <a:endPara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DX아기사랑B" panose="02010606000101010101" pitchFamily="2" charset="-127"/>
                <a:ea typeface="DX아기사랑B" panose="02010606000101010101" pitchFamily="2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551" y="1619406"/>
              <a:ext cx="473960" cy="47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642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1" y="1412776"/>
            <a:ext cx="9143999" cy="45179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4679" y="404664"/>
            <a:ext cx="4629369" cy="55806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바른고딕" pitchFamily="50" charset="-127"/>
                <a:ea typeface="나눔바른고딕" pitchFamily="50" charset="-127"/>
              </a:rPr>
              <a:t>PLAN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4679" y="980728"/>
            <a:ext cx="6933626" cy="28803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11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귀농인을</a:t>
            </a: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위한 패키지를 제공합니다</a:t>
            </a:r>
            <a:r>
              <a:rPr lang="en-US" altLang="ko-KR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en-US" altLang="ko-KR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385107" y="6173343"/>
            <a:ext cx="837378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74679" y="1628800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유통처</a:t>
            </a:r>
            <a:r>
              <a:rPr lang="ko-KR" altLang="en-US" sz="2400" dirty="0" smtClean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확보</a:t>
            </a:r>
            <a:endParaRPr lang="ko-KR" altLang="en-US" sz="24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" t="4645" r="801" b="2428"/>
          <a:stretch/>
        </p:blipFill>
        <p:spPr>
          <a:xfrm>
            <a:off x="899592" y="2540515"/>
            <a:ext cx="7344816" cy="283270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164288" y="6165303"/>
            <a:ext cx="1841852" cy="584777"/>
            <a:chOff x="4088551" y="1536776"/>
            <a:chExt cx="1716156" cy="556590"/>
          </a:xfrm>
        </p:grpSpPr>
        <p:sp>
          <p:nvSpPr>
            <p:cNvPr id="12" name="직사각형 11"/>
            <p:cNvSpPr/>
            <p:nvPr/>
          </p:nvSpPr>
          <p:spPr>
            <a:xfrm>
              <a:off x="4543267" y="1536776"/>
              <a:ext cx="1261440" cy="556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You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귀농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DX아기사랑B" panose="02010606000101010101" pitchFamily="2" charset="-127"/>
                  <a:ea typeface="DX아기사랑B" panose="02010606000101010101" pitchFamily="2" charset="-127"/>
                </a:rPr>
                <a:t> </a:t>
              </a:r>
              <a:endPara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DX아기사랑B" panose="02010606000101010101" pitchFamily="2" charset="-127"/>
                <a:ea typeface="DX아기사랑B" panose="02010606000101010101" pitchFamily="2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551" y="1619406"/>
              <a:ext cx="473960" cy="47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6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1" y="1412777"/>
            <a:ext cx="9143999" cy="4454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4679" y="404664"/>
            <a:ext cx="4629369" cy="55806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바른고딕" pitchFamily="50" charset="-127"/>
                <a:ea typeface="나눔바른고딕" pitchFamily="50" charset="-127"/>
              </a:rPr>
              <a:t>PLAN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4679" y="980728"/>
            <a:ext cx="6933626" cy="28803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11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귀농인을</a:t>
            </a: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위한 패키지를 제공합니다</a:t>
            </a:r>
            <a:r>
              <a:rPr lang="en-US" altLang="ko-KR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en-US" altLang="ko-KR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385107" y="6173343"/>
            <a:ext cx="837378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74679" y="1628800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귀농인 홍보</a:t>
            </a:r>
            <a:endParaRPr lang="ko-KR" altLang="en-US" sz="24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07" y="2396499"/>
            <a:ext cx="4078372" cy="28208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12777"/>
            <a:ext cx="3535609" cy="445453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7164288" y="6165303"/>
            <a:ext cx="1841852" cy="584777"/>
            <a:chOff x="4088551" y="1536776"/>
            <a:chExt cx="1716156" cy="556590"/>
          </a:xfrm>
        </p:grpSpPr>
        <p:sp>
          <p:nvSpPr>
            <p:cNvPr id="13" name="직사각형 12"/>
            <p:cNvSpPr/>
            <p:nvPr/>
          </p:nvSpPr>
          <p:spPr>
            <a:xfrm>
              <a:off x="4543267" y="1536776"/>
              <a:ext cx="1261440" cy="556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You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귀농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DX아기사랑B" panose="02010606000101010101" pitchFamily="2" charset="-127"/>
                  <a:ea typeface="DX아기사랑B" panose="02010606000101010101" pitchFamily="2" charset="-127"/>
                </a:rPr>
                <a:t> </a:t>
              </a:r>
              <a:endPara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DX아기사랑B" panose="02010606000101010101" pitchFamily="2" charset="-127"/>
                <a:ea typeface="DX아기사랑B" panose="02010606000101010101" pitchFamily="2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551" y="1619406"/>
              <a:ext cx="473960" cy="47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452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4679" y="404664"/>
            <a:ext cx="4629369" cy="55806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바른고딕" pitchFamily="50" charset="-127"/>
                <a:ea typeface="나눔바른고딕" pitchFamily="50" charset="-127"/>
              </a:rPr>
              <a:t>VISION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4678" y="980728"/>
            <a:ext cx="8055542" cy="28803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11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귀농인을</a:t>
            </a: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위한 패키지를 제공합니다</a:t>
            </a:r>
            <a:r>
              <a:rPr lang="en-US" altLang="ko-KR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en-US" altLang="ko-KR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0" y="3113965"/>
            <a:ext cx="914400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6341322" y="2276872"/>
            <a:ext cx="1674186" cy="1674186"/>
          </a:xfrm>
          <a:prstGeom prst="ellipse">
            <a:avLst/>
          </a:prstGeom>
          <a:solidFill>
            <a:schemeClr val="accent3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9D5D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6453526" y="2389076"/>
            <a:ext cx="1449778" cy="1449778"/>
          </a:xfrm>
          <a:prstGeom prst="ellipse">
            <a:avLst/>
          </a:prstGeom>
          <a:noFill/>
          <a:ln w="57150">
            <a:solidFill>
              <a:srgbClr val="EDE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9D5D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695752" y="2913910"/>
            <a:ext cx="9653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3YEAR</a:t>
            </a:r>
            <a:endParaRPr lang="ko-KR" altLang="en-US" sz="20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453526" y="4211734"/>
            <a:ext cx="2114082" cy="774086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이용자 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3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00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명 돌파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손익분기점 돌파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1128492" y="2276872"/>
            <a:ext cx="1674186" cy="1674186"/>
          </a:xfrm>
          <a:prstGeom prst="ellipse">
            <a:avLst/>
          </a:prstGeom>
          <a:solidFill>
            <a:schemeClr val="accent3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1240696" y="2389076"/>
            <a:ext cx="1449778" cy="1449778"/>
          </a:xfrm>
          <a:prstGeom prst="ellipse">
            <a:avLst/>
          </a:prstGeom>
          <a:noFill/>
          <a:ln w="57150">
            <a:solidFill>
              <a:srgbClr val="EDE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9D5D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482923" y="2913910"/>
            <a:ext cx="9653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1YEAR</a:t>
            </a:r>
            <a:endParaRPr lang="ko-KR" altLang="en-US" sz="20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61410" y="4231268"/>
            <a:ext cx="2114082" cy="774086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고정 유통업체 확보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모종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용품 공급업체 확보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초기 이용자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30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명 확보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3734907" y="2276872"/>
            <a:ext cx="1674186" cy="1674186"/>
          </a:xfrm>
          <a:prstGeom prst="ellipse">
            <a:avLst/>
          </a:prstGeom>
          <a:solidFill>
            <a:schemeClr val="accent3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9D5D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3847111" y="2389076"/>
            <a:ext cx="1449778" cy="1449778"/>
          </a:xfrm>
          <a:prstGeom prst="ellipse">
            <a:avLst/>
          </a:prstGeom>
          <a:noFill/>
          <a:ln w="57150">
            <a:solidFill>
              <a:srgbClr val="EDE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9D5D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089337" y="2913910"/>
            <a:ext cx="9653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2YEAR</a:t>
            </a:r>
            <a:endParaRPr lang="ko-KR" altLang="en-US" sz="20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734907" y="4210110"/>
            <a:ext cx="2114082" cy="774086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 대상지역 확대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이용자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100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명 추가확보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8235456" y="3016583"/>
            <a:ext cx="194764" cy="1947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9D5D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11560" y="3016583"/>
            <a:ext cx="194764" cy="194764"/>
          </a:xfrm>
          <a:prstGeom prst="ellipse">
            <a:avLst/>
          </a:prstGeom>
          <a:solidFill>
            <a:schemeClr val="accent3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9D5D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3054981" y="3016583"/>
            <a:ext cx="194764" cy="1947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9D5D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5926610" y="3016583"/>
            <a:ext cx="194764" cy="194764"/>
          </a:xfrm>
          <a:prstGeom prst="ellipse">
            <a:avLst/>
          </a:prstGeom>
          <a:solidFill>
            <a:schemeClr val="accent3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9D5D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88" name="직선 연결선 87"/>
          <p:cNvCxnSpPr/>
          <p:nvPr/>
        </p:nvCxnSpPr>
        <p:spPr>
          <a:xfrm>
            <a:off x="385108" y="6165304"/>
            <a:ext cx="837378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7164288" y="6165303"/>
            <a:ext cx="1841852" cy="584777"/>
            <a:chOff x="4088551" y="1536776"/>
            <a:chExt cx="1716156" cy="556590"/>
          </a:xfrm>
        </p:grpSpPr>
        <p:sp>
          <p:nvSpPr>
            <p:cNvPr id="25" name="직사각형 24"/>
            <p:cNvSpPr/>
            <p:nvPr/>
          </p:nvSpPr>
          <p:spPr>
            <a:xfrm>
              <a:off x="4543267" y="1536776"/>
              <a:ext cx="1261440" cy="556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You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귀농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DX아기사랑B" panose="02010606000101010101" pitchFamily="2" charset="-127"/>
                  <a:ea typeface="DX아기사랑B" panose="02010606000101010101" pitchFamily="2" charset="-127"/>
                </a:rPr>
                <a:t> </a:t>
              </a:r>
              <a:endPara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DX아기사랑B" panose="02010606000101010101" pitchFamily="2" charset="-127"/>
                <a:ea typeface="DX아기사랑B" panose="02010606000101010101" pitchFamily="2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551" y="1619406"/>
              <a:ext cx="473960" cy="47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979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4679" y="404664"/>
            <a:ext cx="5277441" cy="55806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바른고딕" pitchFamily="50" charset="-127"/>
                <a:ea typeface="나눔바른고딕" pitchFamily="50" charset="-127"/>
              </a:rPr>
              <a:t>TEAM MEMBERS</a:t>
            </a:r>
            <a:endParaRPr lang="en-US" altLang="ko-KR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4679" y="980728"/>
            <a:ext cx="5349450" cy="28803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11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귀농인을</a:t>
            </a: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위한 패키지를 제공합니다</a:t>
            </a:r>
            <a:r>
              <a:rPr lang="en-US" altLang="ko-KR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en-US" altLang="ko-KR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385108" y="6165304"/>
            <a:ext cx="837378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458888" y="5157192"/>
            <a:ext cx="6336906" cy="864096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lang="ko-KR" altLang="en-US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귀농인과</a:t>
            </a: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함께 더 나은 내일 더 나은 농촌을 만들어 갑니다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en-US" altLang="ko-KR" sz="1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2017. 5. 28 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스마트 시티</a:t>
            </a:r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·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팜 </a:t>
            </a:r>
            <a:r>
              <a:rPr lang="ko-KR" altLang="en-US" sz="16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아이디어톤</a:t>
            </a:r>
            <a:endParaRPr lang="en-US" altLang="ko-KR" sz="16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25556" y="2268523"/>
            <a:ext cx="8603570" cy="2860714"/>
            <a:chOff x="368465" y="1916832"/>
            <a:chExt cx="8603570" cy="2860714"/>
          </a:xfrm>
        </p:grpSpPr>
        <p:grpSp>
          <p:nvGrpSpPr>
            <p:cNvPr id="9" name="그룹 8"/>
            <p:cNvGrpSpPr/>
            <p:nvPr/>
          </p:nvGrpSpPr>
          <p:grpSpPr>
            <a:xfrm>
              <a:off x="368465" y="1916832"/>
              <a:ext cx="2479732" cy="2520280"/>
              <a:chOff x="796124" y="1988840"/>
              <a:chExt cx="2479732" cy="2520280"/>
            </a:xfrm>
          </p:grpSpPr>
          <p:grpSp>
            <p:nvGrpSpPr>
              <p:cNvPr id="34" name="그룹 33"/>
              <p:cNvGrpSpPr/>
              <p:nvPr/>
            </p:nvGrpSpPr>
            <p:grpSpPr>
              <a:xfrm>
                <a:off x="1161774" y="2204864"/>
                <a:ext cx="2114082" cy="2304256"/>
                <a:chOff x="1161774" y="2204864"/>
                <a:chExt cx="2114082" cy="2304256"/>
              </a:xfrm>
            </p:grpSpPr>
            <p:sp>
              <p:nvSpPr>
                <p:cNvPr id="35" name="직사각형 34"/>
                <p:cNvSpPr/>
                <p:nvPr/>
              </p:nvSpPr>
              <p:spPr>
                <a:xfrm>
                  <a:off x="1161774" y="2204864"/>
                  <a:ext cx="2114082" cy="230425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1712094" y="3456595"/>
                  <a:ext cx="1391223" cy="869785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noAutofit/>
                </a:bodyPr>
                <a:lstStyle/>
                <a:p>
                  <a:pPr algn="r"/>
                  <a:endParaRPr lang="en-US" altLang="ko-KR" sz="9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  <a:p>
                  <a:pPr algn="r"/>
                  <a:r>
                    <a:rPr lang="en-US" altLang="ko-KR" sz="1600" b="1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Director &amp; </a:t>
                  </a:r>
                </a:p>
                <a:p>
                  <a:pPr algn="r"/>
                  <a:r>
                    <a:rPr lang="en-US" altLang="ko-KR" sz="1600" b="1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Developer</a:t>
                  </a:r>
                </a:p>
                <a:p>
                  <a:pPr algn="r"/>
                  <a:endParaRPr lang="en-US" altLang="ko-KR" sz="1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  <a:p>
                  <a:pPr algn="r"/>
                  <a:endParaRPr lang="en-US" altLang="ko-KR" sz="11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  <a:p>
                  <a:pPr algn="r"/>
                  <a:endParaRPr lang="en-US" altLang="ko-KR" sz="14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</p:txBody>
            </p:sp>
          </p:grpSp>
          <p:pic>
            <p:nvPicPr>
              <p:cNvPr id="48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96124" y="1988840"/>
                <a:ext cx="1178998" cy="1571998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그룹 9"/>
            <p:cNvGrpSpPr/>
            <p:nvPr/>
          </p:nvGrpSpPr>
          <p:grpSpPr>
            <a:xfrm>
              <a:off x="3317127" y="1916832"/>
              <a:ext cx="2555029" cy="2520280"/>
              <a:chOff x="3761133" y="1988840"/>
              <a:chExt cx="2555029" cy="2520280"/>
            </a:xfrm>
          </p:grpSpPr>
          <p:grpSp>
            <p:nvGrpSpPr>
              <p:cNvPr id="39" name="그룹 38"/>
              <p:cNvGrpSpPr/>
              <p:nvPr/>
            </p:nvGrpSpPr>
            <p:grpSpPr>
              <a:xfrm>
                <a:off x="4202080" y="2204864"/>
                <a:ext cx="2114082" cy="2304256"/>
                <a:chOff x="1161774" y="2204864"/>
                <a:chExt cx="2114082" cy="2304256"/>
              </a:xfrm>
            </p:grpSpPr>
            <p:sp>
              <p:nvSpPr>
                <p:cNvPr id="40" name="직사각형 39"/>
                <p:cNvSpPr/>
                <p:nvPr/>
              </p:nvSpPr>
              <p:spPr>
                <a:xfrm>
                  <a:off x="1161774" y="2204864"/>
                  <a:ext cx="2114082" cy="230425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1648309" y="3447853"/>
                  <a:ext cx="1450420" cy="766033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noAutofit/>
                </a:bodyPr>
                <a:lstStyle/>
                <a:p>
                  <a:pPr algn="r"/>
                  <a:endParaRPr lang="en-US" altLang="ko-KR" sz="9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  <a:p>
                  <a:pPr algn="r"/>
                  <a:r>
                    <a:rPr lang="en-US" altLang="ko-KR" sz="1600" b="1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Director &amp;</a:t>
                  </a:r>
                </a:p>
                <a:p>
                  <a:pPr algn="r"/>
                  <a:r>
                    <a:rPr lang="en-US" altLang="ko-KR" sz="1600" b="1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Developer</a:t>
                  </a:r>
                </a:p>
                <a:p>
                  <a:pPr algn="r"/>
                  <a:endParaRPr lang="en-US" altLang="ko-KR" sz="11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  <a:p>
                  <a:pPr algn="r"/>
                  <a:endParaRPr lang="en-US" altLang="ko-KR" sz="11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  <a:p>
                  <a:pPr algn="r"/>
                  <a:endParaRPr lang="en-US" altLang="ko-KR" sz="11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  <a:p>
                  <a:pPr algn="r"/>
                  <a:endParaRPr lang="en-US" altLang="ko-KR" sz="11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</p:txBody>
            </p:sp>
          </p:grpSp>
          <p:pic>
            <p:nvPicPr>
              <p:cNvPr id="49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761133" y="1988840"/>
                <a:ext cx="1177750" cy="1571998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그룹 10"/>
            <p:cNvGrpSpPr/>
            <p:nvPr/>
          </p:nvGrpSpPr>
          <p:grpSpPr>
            <a:xfrm>
              <a:off x="6148890" y="1916832"/>
              <a:ext cx="2823145" cy="2520280"/>
              <a:chOff x="6533322" y="1988840"/>
              <a:chExt cx="2823145" cy="2520280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7242385" y="2204864"/>
                <a:ext cx="2114082" cy="2304256"/>
                <a:chOff x="1161774" y="2204864"/>
                <a:chExt cx="2114082" cy="2304256"/>
              </a:xfrm>
            </p:grpSpPr>
            <p:sp>
              <p:nvSpPr>
                <p:cNvPr id="5" name="직사각형 4"/>
                <p:cNvSpPr/>
                <p:nvPr/>
              </p:nvSpPr>
              <p:spPr>
                <a:xfrm>
                  <a:off x="1161774" y="2204864"/>
                  <a:ext cx="2114082" cy="230425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1665981" y="3428963"/>
                  <a:ext cx="1496147" cy="1069111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noAutofit/>
                </a:bodyPr>
                <a:lstStyle/>
                <a:p>
                  <a:pPr algn="r"/>
                  <a:endParaRPr lang="en-US" altLang="ko-KR" sz="9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  <a:p>
                  <a:pPr algn="r"/>
                  <a:r>
                    <a:rPr lang="en-US" altLang="ko-KR" sz="1600" b="1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Director &amp;</a:t>
                  </a:r>
                </a:p>
                <a:p>
                  <a:pPr algn="r"/>
                  <a:r>
                    <a:rPr lang="en-US" altLang="ko-KR" sz="1600" b="1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Developer</a:t>
                  </a:r>
                </a:p>
                <a:p>
                  <a:pPr algn="r"/>
                  <a:endParaRPr lang="en-US" altLang="ko-KR" sz="1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  <a:p>
                  <a:pPr algn="r"/>
                  <a:endParaRPr lang="en-US" altLang="ko-KR" sz="14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  <a:p>
                  <a:pPr algn="r"/>
                  <a:endParaRPr lang="en-US" altLang="ko-KR" sz="1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</p:txBody>
            </p:sp>
          </p:grpSp>
          <p:pic>
            <p:nvPicPr>
              <p:cNvPr id="52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533322" y="1988840"/>
                <a:ext cx="1562141" cy="1571998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2" name="직사각형 61"/>
            <p:cNvSpPr/>
            <p:nvPr/>
          </p:nvSpPr>
          <p:spPr>
            <a:xfrm rot="18900000">
              <a:off x="6646165" y="4096677"/>
              <a:ext cx="423574" cy="680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 rot="18900000">
              <a:off x="571460" y="4096677"/>
              <a:ext cx="423574" cy="680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 rot="18900000">
              <a:off x="3608813" y="4096677"/>
              <a:ext cx="423574" cy="680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74679" y="1487082"/>
            <a:ext cx="6285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7</a:t>
            </a:r>
            <a:r>
              <a:rPr lang="ko-KR" altLang="en-US" sz="2400" dirty="0" smtClean="0"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팀</a:t>
            </a:r>
            <a:r>
              <a:rPr lang="en-US" altLang="ko-KR" sz="2400" dirty="0" smtClean="0"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2400" dirty="0" smtClean="0"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디자이너를 찾는 남자들</a:t>
            </a:r>
            <a:endParaRPr lang="ko-KR" altLang="en-US" sz="2400" dirty="0">
              <a:solidFill>
                <a:schemeClr val="accent3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7164288" y="6165303"/>
            <a:ext cx="1841852" cy="584777"/>
            <a:chOff x="4088551" y="1536776"/>
            <a:chExt cx="1716156" cy="556590"/>
          </a:xfrm>
        </p:grpSpPr>
        <p:sp>
          <p:nvSpPr>
            <p:cNvPr id="30" name="직사각형 29"/>
            <p:cNvSpPr/>
            <p:nvPr/>
          </p:nvSpPr>
          <p:spPr>
            <a:xfrm>
              <a:off x="4543267" y="1536776"/>
              <a:ext cx="1261440" cy="556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You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귀농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DX아기사랑B" panose="02010606000101010101" pitchFamily="2" charset="-127"/>
                  <a:ea typeface="DX아기사랑B" panose="02010606000101010101" pitchFamily="2" charset="-127"/>
                </a:rPr>
                <a:t> </a:t>
              </a:r>
              <a:endPara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DX아기사랑B" panose="02010606000101010101" pitchFamily="2" charset="-127"/>
                <a:ea typeface="DX아기사랑B" panose="02010606000101010101" pitchFamily="2" charset="-127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551" y="1619406"/>
              <a:ext cx="473960" cy="47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411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240106" y="4516051"/>
            <a:ext cx="4968552" cy="36004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You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귀농은 모든 </a:t>
            </a:r>
            <a:r>
              <a:rPr lang="ko-KR" altLang="en-US" sz="16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귀농인을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응원합니다</a:t>
            </a:r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en-US" altLang="ko-KR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1680" y="3093763"/>
            <a:ext cx="6192688" cy="756084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lang="ko-KR" altLang="en-US" sz="8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감사합니다</a:t>
            </a:r>
            <a:r>
              <a:rPr lang="en-US" altLang="ko-KR" sz="8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en-US" altLang="ko-KR" sz="8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97868" y="4269830"/>
            <a:ext cx="69482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10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6634115" y="5817546"/>
            <a:ext cx="2512302" cy="769441"/>
            <a:chOff x="3557798" y="1536776"/>
            <a:chExt cx="2512302" cy="769441"/>
          </a:xfrm>
        </p:grpSpPr>
        <p:sp>
          <p:nvSpPr>
            <p:cNvPr id="11" name="직사각형 10"/>
            <p:cNvSpPr/>
            <p:nvPr/>
          </p:nvSpPr>
          <p:spPr>
            <a:xfrm>
              <a:off x="4277878" y="1536776"/>
              <a:ext cx="179222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You</a:t>
              </a:r>
              <a:r>
                <a:rPr lang="ko-KR" altLang="en-US" sz="4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귀농</a:t>
              </a:r>
              <a:r>
                <a:rPr lang="ko-KR" altLang="en-US" sz="4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DX아기사랑B" panose="02010606000101010101" pitchFamily="2" charset="-127"/>
                  <a:ea typeface="DX아기사랑B" panose="02010606000101010101" pitchFamily="2" charset="-127"/>
                </a:rPr>
                <a:t> </a:t>
              </a:r>
              <a:endParaRPr lang="en-US" altLang="ko-KR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X아기사랑B" panose="02010606000101010101" pitchFamily="2" charset="-127"/>
                <a:ea typeface="DX아기사랑B" panose="02010606000101010101" pitchFamily="2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7798" y="1567690"/>
              <a:ext cx="720080" cy="72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457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9383" y="5918123"/>
            <a:ext cx="9143999" cy="9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4679" y="404664"/>
            <a:ext cx="4629369" cy="64807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altLang="ko-KR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바른고딕" pitchFamily="50" charset="-127"/>
                <a:ea typeface="나눔바른고딕" pitchFamily="50" charset="-127"/>
              </a:rPr>
              <a:t>INDEX</a:t>
            </a:r>
            <a:endParaRPr lang="en-US" altLang="ko-KR" sz="36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직사각형 23"/>
          <p:cNvSpPr/>
          <p:nvPr/>
        </p:nvSpPr>
        <p:spPr>
          <a:xfrm>
            <a:off x="-9381" y="3843046"/>
            <a:ext cx="2353690" cy="11521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직사각형 23"/>
          <p:cNvSpPr/>
          <p:nvPr/>
        </p:nvSpPr>
        <p:spPr>
          <a:xfrm rot="10800000">
            <a:off x="-9381" y="4995174"/>
            <a:ext cx="651933" cy="360040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직사각형 23"/>
          <p:cNvSpPr/>
          <p:nvPr/>
        </p:nvSpPr>
        <p:spPr>
          <a:xfrm>
            <a:off x="1692375" y="3483006"/>
            <a:ext cx="2353690" cy="1152128"/>
          </a:xfrm>
          <a:prstGeom prst="rect">
            <a:avLst/>
          </a:prstGeom>
          <a:solidFill>
            <a:srgbClr val="B2C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직사각형 23"/>
          <p:cNvSpPr/>
          <p:nvPr/>
        </p:nvSpPr>
        <p:spPr>
          <a:xfrm rot="10800000">
            <a:off x="1692375" y="4635134"/>
            <a:ext cx="651933" cy="360040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직사각형 23"/>
          <p:cNvSpPr/>
          <p:nvPr/>
        </p:nvSpPr>
        <p:spPr>
          <a:xfrm>
            <a:off x="3395155" y="3122966"/>
            <a:ext cx="2353690" cy="11521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23"/>
          <p:cNvSpPr/>
          <p:nvPr/>
        </p:nvSpPr>
        <p:spPr>
          <a:xfrm rot="10800000">
            <a:off x="3395155" y="4275094"/>
            <a:ext cx="651933" cy="360040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직사각형 23"/>
          <p:cNvSpPr/>
          <p:nvPr/>
        </p:nvSpPr>
        <p:spPr>
          <a:xfrm>
            <a:off x="5096912" y="2762926"/>
            <a:ext cx="2353690" cy="1152128"/>
          </a:xfrm>
          <a:prstGeom prst="rect">
            <a:avLst/>
          </a:prstGeom>
          <a:solidFill>
            <a:srgbClr val="B2C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" name="직사각형 23"/>
          <p:cNvSpPr/>
          <p:nvPr/>
        </p:nvSpPr>
        <p:spPr>
          <a:xfrm rot="10800000">
            <a:off x="5096912" y="3915054"/>
            <a:ext cx="651933" cy="360040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9" name="직사각형 23"/>
          <p:cNvSpPr/>
          <p:nvPr/>
        </p:nvSpPr>
        <p:spPr>
          <a:xfrm>
            <a:off x="6799692" y="2402886"/>
            <a:ext cx="2353690" cy="11521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" name="직사각형 23"/>
          <p:cNvSpPr/>
          <p:nvPr/>
        </p:nvSpPr>
        <p:spPr>
          <a:xfrm rot="10800000">
            <a:off x="6799692" y="3555014"/>
            <a:ext cx="651933" cy="360040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54673" y="3149678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수익모델</a:t>
            </a:r>
            <a:endParaRPr lang="ko-KR" altLang="en-US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064544" y="3475082"/>
            <a:ext cx="591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계획</a:t>
            </a:r>
            <a:endParaRPr lang="ko-KR" altLang="en-US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131175" y="3863370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아이디어</a:t>
            </a:r>
            <a:endParaRPr lang="ko-KR" altLang="en-US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30939" y="4229798"/>
            <a:ext cx="591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동기</a:t>
            </a:r>
            <a:endParaRPr lang="ko-KR" altLang="en-US" b="1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714802" y="2758481"/>
            <a:ext cx="591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비전</a:t>
            </a:r>
            <a:endParaRPr lang="ko-KR" altLang="en-US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4679" y="980728"/>
            <a:ext cx="6933626" cy="28803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11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귀농인을</a:t>
            </a: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위한 패키지를 제공합니다</a:t>
            </a:r>
            <a:r>
              <a:rPr lang="en-US" altLang="ko-KR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en-US" altLang="ko-KR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7020271" y="6020180"/>
            <a:ext cx="2065197" cy="646331"/>
            <a:chOff x="3557798" y="1536776"/>
            <a:chExt cx="2536254" cy="793755"/>
          </a:xfrm>
        </p:grpSpPr>
        <p:sp>
          <p:nvSpPr>
            <p:cNvPr id="40" name="직사각형 39"/>
            <p:cNvSpPr/>
            <p:nvPr/>
          </p:nvSpPr>
          <p:spPr>
            <a:xfrm>
              <a:off x="4253928" y="1536776"/>
              <a:ext cx="1840124" cy="7937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You</a:t>
              </a:r>
              <a:r>
                <a:rPr lang="ko-KR" altLang="en-US" sz="3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귀농</a:t>
              </a:r>
              <a:r>
                <a:rPr lang="ko-KR" altLang="en-US" sz="3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DX아기사랑B" panose="02010606000101010101" pitchFamily="2" charset="-127"/>
                  <a:ea typeface="DX아기사랑B" panose="02010606000101010101" pitchFamily="2" charset="-127"/>
                </a:rPr>
                <a:t> </a:t>
              </a:r>
              <a:endParaRPr lang="en-US" altLang="ko-KR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X아기사랑B" panose="02010606000101010101" pitchFamily="2" charset="-127"/>
                <a:ea typeface="DX아기사랑B" panose="02010606000101010101" pitchFamily="2" charset="-127"/>
              </a:endParaRPr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7798" y="1567690"/>
              <a:ext cx="720080" cy="72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862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/>
          <p:cNvSpPr/>
          <p:nvPr/>
        </p:nvSpPr>
        <p:spPr>
          <a:xfrm rot="394159">
            <a:off x="4526257" y="2068922"/>
            <a:ext cx="1656184" cy="2304256"/>
          </a:xfrm>
          <a:prstGeom prst="parallelogram">
            <a:avLst>
              <a:gd name="adj" fmla="val 41799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40508" y="2780927"/>
            <a:ext cx="8303491" cy="18722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4679" y="404664"/>
            <a:ext cx="4629369" cy="55806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바른고딕" pitchFamily="50" charset="-127"/>
                <a:ea typeface="나눔바른고딕" pitchFamily="50" charset="-127"/>
              </a:rPr>
              <a:t>MOTIVATION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4679" y="980728"/>
            <a:ext cx="6933626" cy="28803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11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귀농인을</a:t>
            </a: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위한 패키지를 제공합니다</a:t>
            </a:r>
            <a:r>
              <a:rPr lang="en-US" altLang="ko-KR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385107" y="6173343"/>
            <a:ext cx="837378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3" y="1628800"/>
            <a:ext cx="4542050" cy="40255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13736" y="3159572"/>
            <a:ext cx="2880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증가하는 귀농</a:t>
            </a:r>
            <a:r>
              <a:rPr lang="en-US" altLang="ko-KR" sz="2200" b="1" dirty="0" smtClean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</a:p>
          <a:p>
            <a:endParaRPr lang="en-US" altLang="ko-KR" sz="2200" b="1" dirty="0" smtClean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200" b="1" dirty="0" smtClean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귀농이 유행이다</a:t>
            </a:r>
            <a:r>
              <a:rPr lang="en-US" altLang="ko-KR" sz="2200" b="1" dirty="0" smtClean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  <a:endParaRPr lang="ko-KR" altLang="en-US" sz="2200" b="1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164288" y="6165303"/>
            <a:ext cx="1841852" cy="584777"/>
            <a:chOff x="4088551" y="1536776"/>
            <a:chExt cx="1716156" cy="556590"/>
          </a:xfrm>
        </p:grpSpPr>
        <p:sp>
          <p:nvSpPr>
            <p:cNvPr id="19" name="직사각형 18"/>
            <p:cNvSpPr/>
            <p:nvPr/>
          </p:nvSpPr>
          <p:spPr>
            <a:xfrm>
              <a:off x="4543267" y="1536776"/>
              <a:ext cx="1261440" cy="556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You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귀농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DX아기사랑B" panose="02010606000101010101" pitchFamily="2" charset="-127"/>
                  <a:ea typeface="DX아기사랑B" panose="02010606000101010101" pitchFamily="2" charset="-127"/>
                </a:rPr>
                <a:t> </a:t>
              </a:r>
              <a:endPara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DX아기사랑B" panose="02010606000101010101" pitchFamily="2" charset="-127"/>
                <a:ea typeface="DX아기사랑B" panose="02010606000101010101" pitchFamily="2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551" y="1619406"/>
              <a:ext cx="473960" cy="47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364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2780927"/>
            <a:ext cx="9143999" cy="18722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4679" y="404664"/>
            <a:ext cx="4629369" cy="55806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바른고딕" pitchFamily="50" charset="-127"/>
                <a:ea typeface="나눔바른고딕" pitchFamily="50" charset="-127"/>
              </a:rPr>
              <a:t>MOTIVATION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4679" y="980728"/>
            <a:ext cx="6933626" cy="28803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11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귀농인을</a:t>
            </a: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위한 패키지를 제공합니다</a:t>
            </a:r>
            <a:r>
              <a:rPr lang="en-US" altLang="ko-KR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385107" y="6173343"/>
            <a:ext cx="837378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059832" y="3486198"/>
            <a:ext cx="376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하지만 현실은 다릅니다</a:t>
            </a:r>
            <a:r>
              <a:rPr lang="en-US" altLang="ko-KR" sz="2400" b="1" dirty="0" smtClean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2400" b="1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164288" y="6165303"/>
            <a:ext cx="1841852" cy="584777"/>
            <a:chOff x="4088551" y="1536776"/>
            <a:chExt cx="1716156" cy="556590"/>
          </a:xfrm>
        </p:grpSpPr>
        <p:sp>
          <p:nvSpPr>
            <p:cNvPr id="10" name="직사각형 9"/>
            <p:cNvSpPr/>
            <p:nvPr/>
          </p:nvSpPr>
          <p:spPr>
            <a:xfrm>
              <a:off x="4543267" y="1536776"/>
              <a:ext cx="1261440" cy="556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You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귀농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DX아기사랑B" panose="02010606000101010101" pitchFamily="2" charset="-127"/>
                  <a:ea typeface="DX아기사랑B" panose="02010606000101010101" pitchFamily="2" charset="-127"/>
                </a:rPr>
                <a:t> </a:t>
              </a:r>
              <a:endPara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DX아기사랑B" panose="02010606000101010101" pitchFamily="2" charset="-127"/>
                <a:ea typeface="DX아기사랑B" panose="02010606000101010101" pitchFamily="2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551" y="1619406"/>
              <a:ext cx="473960" cy="47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49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1" y="1412776"/>
            <a:ext cx="9143999" cy="45365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4679" y="404664"/>
            <a:ext cx="4629369" cy="55806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바른고딕" pitchFamily="50" charset="-127"/>
                <a:ea typeface="나눔바른고딕" pitchFamily="50" charset="-127"/>
              </a:rPr>
              <a:t>MOTIVATION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4679" y="980728"/>
            <a:ext cx="6933626" cy="28803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11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귀농인을</a:t>
            </a: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위한 패키지를 제공합니다</a:t>
            </a:r>
            <a:r>
              <a:rPr lang="en-US" altLang="ko-KR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en-US" altLang="ko-KR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385107" y="6173343"/>
            <a:ext cx="837378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" y="1668943"/>
            <a:ext cx="9144000" cy="12967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1813"/>
            <a:ext cx="9157268" cy="2359578"/>
          </a:xfrm>
          <a:prstGeom prst="rect">
            <a:avLst/>
          </a:prstGeom>
        </p:spPr>
      </p:pic>
      <p:sp>
        <p:nvSpPr>
          <p:cNvPr id="6" name="액자 5"/>
          <p:cNvSpPr/>
          <p:nvPr/>
        </p:nvSpPr>
        <p:spPr>
          <a:xfrm>
            <a:off x="1043608" y="3456708"/>
            <a:ext cx="7848872" cy="64807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164288" y="6165303"/>
            <a:ext cx="1841852" cy="584777"/>
            <a:chOff x="4088551" y="1536776"/>
            <a:chExt cx="1716156" cy="556590"/>
          </a:xfrm>
        </p:grpSpPr>
        <p:sp>
          <p:nvSpPr>
            <p:cNvPr id="12" name="직사각형 11"/>
            <p:cNvSpPr/>
            <p:nvPr/>
          </p:nvSpPr>
          <p:spPr>
            <a:xfrm>
              <a:off x="4543267" y="1536776"/>
              <a:ext cx="1261440" cy="556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You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귀농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DX아기사랑B" panose="02010606000101010101" pitchFamily="2" charset="-127"/>
                  <a:ea typeface="DX아기사랑B" panose="02010606000101010101" pitchFamily="2" charset="-127"/>
                </a:rPr>
                <a:t> </a:t>
              </a:r>
              <a:endPara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DX아기사랑B" panose="02010606000101010101" pitchFamily="2" charset="-127"/>
                <a:ea typeface="DX아기사랑B" panose="02010606000101010101" pitchFamily="2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551" y="1619406"/>
              <a:ext cx="473960" cy="47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49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" y="2637097"/>
            <a:ext cx="9143999" cy="18722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4679" y="404664"/>
            <a:ext cx="4629369" cy="55806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바른고딕" pitchFamily="50" charset="-127"/>
                <a:ea typeface="나눔바른고딕" pitchFamily="50" charset="-127"/>
              </a:rPr>
              <a:t>MOTIVATION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4679" y="980728"/>
            <a:ext cx="6933626" cy="28803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11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귀농인을</a:t>
            </a: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위한 패키지를 제공합니다</a:t>
            </a:r>
            <a:r>
              <a:rPr lang="en-US" altLang="ko-KR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en-US" altLang="ko-KR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385107" y="6173343"/>
            <a:ext cx="837378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00808"/>
            <a:ext cx="3184999" cy="37710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357783"/>
            <a:ext cx="3476254" cy="429456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257016" y="4887632"/>
            <a:ext cx="2954859" cy="149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807667" y="5173844"/>
            <a:ext cx="3404208" cy="172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788024" y="5453712"/>
            <a:ext cx="3404208" cy="172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786599" y="5720260"/>
            <a:ext cx="2161665" cy="86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7164288" y="6165303"/>
            <a:ext cx="1841852" cy="584777"/>
            <a:chOff x="4088551" y="1536776"/>
            <a:chExt cx="1716156" cy="556590"/>
          </a:xfrm>
        </p:grpSpPr>
        <p:sp>
          <p:nvSpPr>
            <p:cNvPr id="17" name="직사각형 16"/>
            <p:cNvSpPr/>
            <p:nvPr/>
          </p:nvSpPr>
          <p:spPr>
            <a:xfrm>
              <a:off x="4543267" y="1536776"/>
              <a:ext cx="1261440" cy="556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You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귀농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DX아기사랑B" panose="02010606000101010101" pitchFamily="2" charset="-127"/>
                  <a:ea typeface="DX아기사랑B" panose="02010606000101010101" pitchFamily="2" charset="-127"/>
                </a:rPr>
                <a:t> </a:t>
              </a:r>
              <a:endPara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DX아기사랑B" panose="02010606000101010101" pitchFamily="2" charset="-127"/>
                <a:ea typeface="DX아기사랑B" panose="02010606000101010101" pitchFamily="2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551" y="1619406"/>
              <a:ext cx="473960" cy="47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634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2" y="4619798"/>
            <a:ext cx="9153417" cy="1019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2" y="1889802"/>
            <a:ext cx="9143999" cy="18722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4679" y="404664"/>
            <a:ext cx="4629369" cy="55806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바른고딕" pitchFamily="50" charset="-127"/>
                <a:ea typeface="나눔바른고딕" pitchFamily="50" charset="-127"/>
              </a:rPr>
              <a:t>IDEA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4679" y="980728"/>
            <a:ext cx="6933626" cy="28803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11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귀농인을</a:t>
            </a: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위한 패키지를 제공합니다</a:t>
            </a:r>
            <a:r>
              <a:rPr lang="en-US" altLang="ko-KR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en-US" altLang="ko-KR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385107" y="6173343"/>
            <a:ext cx="837378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5580112" y="1363771"/>
            <a:ext cx="2924269" cy="2924269"/>
            <a:chOff x="5159152" y="1957289"/>
            <a:chExt cx="2924269" cy="292426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152" y="2054426"/>
              <a:ext cx="2918048" cy="272999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152" y="1957289"/>
              <a:ext cx="2924269" cy="2924269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656411" y="1328100"/>
            <a:ext cx="2995609" cy="2995609"/>
            <a:chOff x="931317" y="1732171"/>
            <a:chExt cx="3374504" cy="33745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3" y="2173686"/>
              <a:ext cx="2861893" cy="190338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Diffused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317" y="1732171"/>
              <a:ext cx="3374504" cy="3374504"/>
            </a:xfrm>
            <a:prstGeom prst="rect">
              <a:avLst/>
            </a:prstGeom>
          </p:spPr>
        </p:pic>
      </p:grpSp>
      <p:sp>
        <p:nvSpPr>
          <p:cNvPr id="9" name="오른쪽 화살표 8"/>
          <p:cNvSpPr/>
          <p:nvPr/>
        </p:nvSpPr>
        <p:spPr>
          <a:xfrm>
            <a:off x="3990498" y="2537873"/>
            <a:ext cx="1162997" cy="57606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76886" y="4674781"/>
            <a:ext cx="8219340" cy="88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패키지 구매 시 수확한 작물에 대한 </a:t>
            </a:r>
            <a:r>
              <a:rPr lang="ko-KR" altLang="en-US" dirty="0" err="1" smtClean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전량구매를</a:t>
            </a:r>
            <a:r>
              <a:rPr lang="ko-KR" altLang="en-US" dirty="0" smtClean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보장합니다</a:t>
            </a:r>
            <a:r>
              <a:rPr lang="en-US" altLang="ko-KR" dirty="0" smtClean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귀농인 </a:t>
            </a:r>
            <a:r>
              <a:rPr lang="ko-KR" altLang="en-US" dirty="0" err="1" smtClean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가격차별</a:t>
            </a:r>
            <a:r>
              <a:rPr lang="ko-KR" altLang="en-US" dirty="0" smtClean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없이 품종에 맞는 </a:t>
            </a:r>
            <a:r>
              <a:rPr lang="ko-KR" altLang="en-US" dirty="0" err="1" smtClean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시세적용</a:t>
            </a:r>
            <a:r>
              <a:rPr lang="en-US" altLang="ko-KR" dirty="0" smtClean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164288" y="6165303"/>
            <a:ext cx="1841852" cy="584777"/>
            <a:chOff x="4088551" y="1536776"/>
            <a:chExt cx="1716156" cy="556590"/>
          </a:xfrm>
        </p:grpSpPr>
        <p:sp>
          <p:nvSpPr>
            <p:cNvPr id="18" name="직사각형 17"/>
            <p:cNvSpPr/>
            <p:nvPr/>
          </p:nvSpPr>
          <p:spPr>
            <a:xfrm>
              <a:off x="4543267" y="1536776"/>
              <a:ext cx="1261440" cy="556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You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귀농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DX아기사랑B" panose="02010606000101010101" pitchFamily="2" charset="-127"/>
                  <a:ea typeface="DX아기사랑B" panose="02010606000101010101" pitchFamily="2" charset="-127"/>
                </a:rPr>
                <a:t> </a:t>
              </a:r>
              <a:endPara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DX아기사랑B" panose="02010606000101010101" pitchFamily="2" charset="-127"/>
                <a:ea typeface="DX아기사랑B" panose="02010606000101010101" pitchFamily="2" charset="-127"/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551" y="1619406"/>
              <a:ext cx="473960" cy="47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357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1" y="1412776"/>
            <a:ext cx="9143999" cy="45179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4679" y="404664"/>
            <a:ext cx="4629369" cy="55806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바른고딕" pitchFamily="50" charset="-127"/>
                <a:ea typeface="나눔바른고딕" pitchFamily="50" charset="-127"/>
              </a:rPr>
              <a:t>IDEA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4679" y="980728"/>
            <a:ext cx="6933626" cy="28803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11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귀농인을</a:t>
            </a: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위한 패키지를 제공합니다</a:t>
            </a:r>
            <a:r>
              <a:rPr lang="en-US" altLang="ko-KR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en-US" altLang="ko-KR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385107" y="6173343"/>
            <a:ext cx="837378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/>
          <p:cNvGrpSpPr/>
          <p:nvPr/>
        </p:nvGrpSpPr>
        <p:grpSpPr>
          <a:xfrm>
            <a:off x="533680" y="2708920"/>
            <a:ext cx="8076635" cy="2927096"/>
            <a:chOff x="842874" y="1910396"/>
            <a:chExt cx="8076635" cy="2927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5208648" y="1919589"/>
              <a:ext cx="2298001" cy="1247702"/>
              <a:chOff x="8510952" y="615461"/>
              <a:chExt cx="3130062" cy="2145323"/>
            </a:xfrm>
            <a:solidFill>
              <a:schemeClr val="bg1"/>
            </a:solidFill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8510952" y="615461"/>
                <a:ext cx="3130062" cy="2145323"/>
              </a:xfrm>
              <a:prstGeom prst="roundRect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3013" y="755152"/>
                <a:ext cx="1865940" cy="186594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2298572" y="1910396"/>
              <a:ext cx="2298001" cy="1247702"/>
              <a:chOff x="3648805" y="615460"/>
              <a:chExt cx="3130062" cy="2145323"/>
            </a:xfrm>
            <a:solidFill>
              <a:schemeClr val="bg1"/>
            </a:solidFill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3648805" y="615460"/>
                <a:ext cx="3130062" cy="2145323"/>
              </a:xfrm>
              <a:prstGeom prst="roundRect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4090" y="788375"/>
                <a:ext cx="1799492" cy="1799492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954088" y="3583710"/>
              <a:ext cx="2298001" cy="1247702"/>
              <a:chOff x="518743" y="3420204"/>
              <a:chExt cx="3130062" cy="2145323"/>
            </a:xfrm>
            <a:solidFill>
              <a:schemeClr val="bg1"/>
            </a:solidFill>
          </p:grpSpPr>
          <p:sp>
            <p:nvSpPr>
              <p:cNvPr id="31" name="모서리가 둥근 직사각형 30"/>
              <p:cNvSpPr/>
              <p:nvPr/>
            </p:nvSpPr>
            <p:spPr>
              <a:xfrm>
                <a:off x="518743" y="3420204"/>
                <a:ext cx="3130062" cy="2145323"/>
              </a:xfrm>
              <a:prstGeom prst="roundRect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GlowDiffused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963" y="3783255"/>
                <a:ext cx="2549622" cy="141922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21" name="오른쪽으로 구부러진 화살표 20"/>
            <p:cNvSpPr/>
            <p:nvPr/>
          </p:nvSpPr>
          <p:spPr>
            <a:xfrm rot="2151627">
              <a:off x="842874" y="1976095"/>
              <a:ext cx="716514" cy="2364003"/>
            </a:xfrm>
            <a:prstGeom prst="curved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오른쪽 화살표 23"/>
            <p:cNvSpPr/>
            <p:nvPr/>
          </p:nvSpPr>
          <p:spPr>
            <a:xfrm rot="10800000">
              <a:off x="4619959" y="2371384"/>
              <a:ext cx="530192" cy="344109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3287790" y="4022744"/>
              <a:ext cx="464308" cy="344109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621508" y="3557672"/>
              <a:ext cx="2298001" cy="1274254"/>
              <a:chOff x="6020660" y="3608170"/>
              <a:chExt cx="2554072" cy="1416246"/>
            </a:xfrm>
          </p:grpSpPr>
          <p:sp>
            <p:nvSpPr>
              <p:cNvPr id="23" name="모서리가 둥근 직사각형 22"/>
              <p:cNvSpPr/>
              <p:nvPr/>
            </p:nvSpPr>
            <p:spPr>
              <a:xfrm>
                <a:off x="6020660" y="3622926"/>
                <a:ext cx="2554072" cy="1386736"/>
              </a:xfrm>
              <a:prstGeom prst="round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GlowDiffused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3797" y="3608170"/>
                <a:ext cx="1787798" cy="1416246"/>
              </a:xfrm>
              <a:prstGeom prst="rect">
                <a:avLst/>
              </a:prstGeom>
            </p:spPr>
          </p:pic>
        </p:grpSp>
        <p:sp>
          <p:nvSpPr>
            <p:cNvPr id="27" name="오른쪽 화살표 26"/>
            <p:cNvSpPr/>
            <p:nvPr/>
          </p:nvSpPr>
          <p:spPr>
            <a:xfrm>
              <a:off x="6121499" y="4041586"/>
              <a:ext cx="472301" cy="344109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3787798" y="3589790"/>
              <a:ext cx="2298001" cy="1247702"/>
              <a:chOff x="3723752" y="4105142"/>
              <a:chExt cx="2298001" cy="1247702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3723752" y="4105142"/>
                <a:ext cx="2298001" cy="1247702"/>
                <a:chOff x="6708529" y="3701558"/>
                <a:chExt cx="3130062" cy="2145323"/>
              </a:xfrm>
              <a:solidFill>
                <a:schemeClr val="bg1"/>
              </a:solidFill>
            </p:grpSpPr>
            <p:sp>
              <p:nvSpPr>
                <p:cNvPr id="28" name="모서리가 둥근 직사각형 27"/>
                <p:cNvSpPr/>
                <p:nvPr/>
              </p:nvSpPr>
              <p:spPr>
                <a:xfrm>
                  <a:off x="6708529" y="3701558"/>
                  <a:ext cx="3130062" cy="2145323"/>
                </a:xfrm>
                <a:prstGeom prst="roundRect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9" name="그림 28"/>
                <p:cNvPicPr>
                  <a:picLocks noChangeAspect="1"/>
                </p:cNvPicPr>
                <p:nvPr/>
              </p:nvPicPr>
              <p:blipFill>
                <a:blip r:embed="rId8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artisticGlowDiffused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65687" y="3793838"/>
                  <a:ext cx="1824307" cy="1824306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</p:grpSp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1591" y="4151428"/>
                <a:ext cx="1155130" cy="1155130"/>
              </a:xfrm>
              <a:prstGeom prst="rect">
                <a:avLst/>
              </a:prstGeom>
            </p:spPr>
          </p:pic>
        </p:grpSp>
      </p:grpSp>
      <p:grpSp>
        <p:nvGrpSpPr>
          <p:cNvPr id="65" name="그룹 64"/>
          <p:cNvGrpSpPr/>
          <p:nvPr/>
        </p:nvGrpSpPr>
        <p:grpSpPr>
          <a:xfrm>
            <a:off x="3150203" y="1543010"/>
            <a:ext cx="3100172" cy="940885"/>
            <a:chOff x="3150203" y="1543010"/>
            <a:chExt cx="3100172" cy="940885"/>
          </a:xfrm>
        </p:grpSpPr>
        <p:sp>
          <p:nvSpPr>
            <p:cNvPr id="63" name="직사각형 62"/>
            <p:cNvSpPr/>
            <p:nvPr/>
          </p:nvSpPr>
          <p:spPr>
            <a:xfrm>
              <a:off x="4097605" y="1543010"/>
              <a:ext cx="215277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5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You</a:t>
              </a:r>
              <a:r>
                <a:rPr lang="ko-KR" altLang="en-US" sz="5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귀농</a:t>
              </a:r>
              <a:r>
                <a:rPr lang="ko-KR" altLang="en-US" sz="5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DX아기사랑B" panose="02010606000101010101" pitchFamily="2" charset="-127"/>
                  <a:ea typeface="DX아기사랑B" panose="02010606000101010101" pitchFamily="2" charset="-127"/>
                </a:rPr>
                <a:t> </a:t>
              </a:r>
              <a:endParaRPr lang="en-US" altLang="ko-KR" sz="5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X아기사랑B" panose="02010606000101010101" pitchFamily="2" charset="-127"/>
                <a:ea typeface="DX아기사랑B" panose="02010606000101010101" pitchFamily="2" charset="-127"/>
              </a:endParaRPr>
            </a:p>
          </p:txBody>
        </p:sp>
        <p:pic>
          <p:nvPicPr>
            <p:cNvPr id="64" name="그림 63">
              <a:hlinkClick r:id="rId11"/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03" y="1559841"/>
              <a:ext cx="924054" cy="924054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7164288" y="6165303"/>
            <a:ext cx="1841852" cy="584777"/>
            <a:chOff x="4088551" y="1536776"/>
            <a:chExt cx="1716156" cy="556590"/>
          </a:xfrm>
        </p:grpSpPr>
        <p:sp>
          <p:nvSpPr>
            <p:cNvPr id="67" name="직사각형 66"/>
            <p:cNvSpPr/>
            <p:nvPr/>
          </p:nvSpPr>
          <p:spPr>
            <a:xfrm>
              <a:off x="4543267" y="1536776"/>
              <a:ext cx="1261440" cy="556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You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귀농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DX아기사랑B" panose="02010606000101010101" pitchFamily="2" charset="-127"/>
                  <a:ea typeface="DX아기사랑B" panose="02010606000101010101" pitchFamily="2" charset="-127"/>
                </a:rPr>
                <a:t> </a:t>
              </a:r>
              <a:endPara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DX아기사랑B" panose="02010606000101010101" pitchFamily="2" charset="-127"/>
                <a:ea typeface="DX아기사랑B" panose="02010606000101010101" pitchFamily="2" charset="-127"/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551" y="1619406"/>
              <a:ext cx="473960" cy="47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266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1" y="1412776"/>
            <a:ext cx="9143999" cy="45179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4679" y="404664"/>
            <a:ext cx="4629369" cy="55806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바른고딕" pitchFamily="50" charset="-127"/>
                <a:ea typeface="나눔바른고딕" pitchFamily="50" charset="-127"/>
              </a:rPr>
              <a:t>IDEA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4679" y="980728"/>
            <a:ext cx="6933626" cy="288032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ko-KR" altLang="en-US" sz="11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귀농인을</a:t>
            </a:r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위한 패키지를 제공합니다</a:t>
            </a:r>
            <a:r>
              <a:rPr lang="en-US" altLang="ko-KR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en-US" altLang="ko-KR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385107" y="6173343"/>
            <a:ext cx="837378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7164288" y="6165303"/>
            <a:ext cx="1841852" cy="584777"/>
            <a:chOff x="4088551" y="1536776"/>
            <a:chExt cx="1716156" cy="556590"/>
          </a:xfrm>
        </p:grpSpPr>
        <p:sp>
          <p:nvSpPr>
            <p:cNvPr id="67" name="직사각형 66"/>
            <p:cNvSpPr/>
            <p:nvPr/>
          </p:nvSpPr>
          <p:spPr>
            <a:xfrm>
              <a:off x="4543267" y="1536776"/>
              <a:ext cx="1261440" cy="556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You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a꽃밭에서" panose="02020600000000000000" pitchFamily="18" charset="-127"/>
                  <a:ea typeface="a꽃밭에서" panose="02020600000000000000" pitchFamily="18" charset="-127"/>
                </a:rPr>
                <a:t>귀농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DX아기사랑B" panose="02010606000101010101" pitchFamily="2" charset="-127"/>
                  <a:ea typeface="DX아기사랑B" panose="02010606000101010101" pitchFamily="2" charset="-127"/>
                </a:rPr>
                <a:t> </a:t>
              </a:r>
              <a:endPara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DX아기사랑B" panose="02010606000101010101" pitchFamily="2" charset="-127"/>
                <a:ea typeface="DX아기사랑B" panose="02010606000101010101" pitchFamily="2" charset="-127"/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551" y="1619406"/>
              <a:ext cx="473960" cy="473960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09" y="2638701"/>
            <a:ext cx="2066136" cy="2066136"/>
          </a:xfrm>
          <a:prstGeom prst="rect">
            <a:avLst/>
          </a:prstGeom>
        </p:spPr>
      </p:pic>
      <p:sp>
        <p:nvSpPr>
          <p:cNvPr id="37" name="오른쪽 화살표 36"/>
          <p:cNvSpPr/>
          <p:nvPr/>
        </p:nvSpPr>
        <p:spPr>
          <a:xfrm>
            <a:off x="2305545" y="3383737"/>
            <a:ext cx="826295" cy="57606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74678" y="1628800"/>
            <a:ext cx="2901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수확 </a:t>
            </a:r>
            <a:r>
              <a:rPr lang="ko-KR" altLang="en-US" sz="2400" dirty="0" err="1" smtClean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수량관리</a:t>
            </a:r>
            <a:r>
              <a:rPr lang="ko-KR" altLang="en-US" sz="2400" dirty="0" smtClean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자동화</a:t>
            </a:r>
            <a:endParaRPr lang="ko-KR" altLang="en-US" sz="24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444" y="2780928"/>
            <a:ext cx="2033922" cy="2033922"/>
          </a:xfrm>
          <a:prstGeom prst="rect">
            <a:avLst/>
          </a:prstGeom>
        </p:spPr>
      </p:pic>
      <p:sp>
        <p:nvSpPr>
          <p:cNvPr id="39" name="오른쪽 화살표 38"/>
          <p:cNvSpPr/>
          <p:nvPr/>
        </p:nvSpPr>
        <p:spPr>
          <a:xfrm>
            <a:off x="5197977" y="3383737"/>
            <a:ext cx="886192" cy="57606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82" y="2470176"/>
            <a:ext cx="1905000" cy="190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603" y="3438288"/>
            <a:ext cx="1607869" cy="160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8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274</Words>
  <Application>Microsoft Office PowerPoint</Application>
  <PresentationFormat>화면 슬라이드 쇼(4:3)</PresentationFormat>
  <Paragraphs>104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210 앱굴림 L</vt:lpstr>
      <vt:lpstr>a꽃밭에서</vt:lpstr>
      <vt:lpstr>나눔바른고딕</vt:lpstr>
      <vt:lpstr>Arial</vt:lpstr>
      <vt:lpstr>맑은 고딕</vt:lpstr>
      <vt:lpstr>DX새마을B</vt:lpstr>
      <vt:lpstr>DX아기사랑B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YOONYJ</dc:creator>
  <cp:lastModifiedBy>JIWON JUNG</cp:lastModifiedBy>
  <cp:revision>90</cp:revision>
  <dcterms:created xsi:type="dcterms:W3CDTF">2015-12-23T04:52:35Z</dcterms:created>
  <dcterms:modified xsi:type="dcterms:W3CDTF">2017-05-28T02:52:48Z</dcterms:modified>
</cp:coreProperties>
</file>